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Inter" panose="020B0604020202020204" charset="0"/>
      <p:regular r:id="rId15"/>
    </p:embeddedFont>
    <p:embeddedFont>
      <p:font typeface="Inter Bold" panose="020B0604020202020204" charset="0"/>
      <p:regular r:id="rId16"/>
      <p:bold r:id="rId17"/>
    </p:embeddedFont>
    <p:embeddedFont>
      <p:font typeface="Inter Semi-Bold" panose="020B0604020202020204" charset="0"/>
      <p:regular r:id="rId18"/>
      <p:bold r:id="rId19"/>
    </p:embeddedFont>
    <p:embeddedFont>
      <p:font typeface="Poppins Light" panose="00000400000000000000" pitchFamily="2" charset="0"/>
      <p:regular r:id="rId20"/>
      <p:italic r:id="rId21"/>
    </p:embeddedFont>
    <p:embeddedFont>
      <p:font typeface="Poppins Semi-Bold" panose="020B060402020202020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230"/>
    <a:srgbClr val="00B0F0"/>
    <a:srgbClr val="FFFF00"/>
    <a:srgbClr val="ED7D31"/>
    <a:srgbClr val="FF0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D30335-56C1-374D-8DE6-740BD677F9B7}" v="15" dt="2024-11-15T22:12:17.107"/>
    <p1510:client id="{36FD85E6-8CB8-B8B4-CA6D-7A9F52D700E4}" v="40" dt="2024-11-15T19:27:26.412"/>
    <p1510:client id="{4AE05E1D-6373-EF66-4080-475D696CB5D7}" v="1" dt="2024-11-15T21:21:13.699"/>
    <p1510:client id="{EB01F182-7C81-011C-8664-0E56940AD3D4}" v="1174" dt="2024-11-15T20:02:28.834"/>
    <p1510:client id="{EF11D091-5A1D-8B13-0BD0-A473C6FE89EC}" v="1" dt="2024-11-15T20:10:39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56"/>
  </p:normalViewPr>
  <p:slideViewPr>
    <p:cSldViewPr snapToGrid="0">
      <p:cViewPr varScale="1">
        <p:scale>
          <a:sx n="26" d="100"/>
          <a:sy n="26" d="100"/>
        </p:scale>
        <p:origin x="84" y="4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13078" y="2107314"/>
            <a:ext cx="11299077" cy="395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98"/>
              </a:lnSpc>
            </a:pPr>
            <a:r>
              <a:rPr lang="en-US" sz="11070" b="1">
                <a:solidFill>
                  <a:srgbClr val="EEB32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AMAZON </a:t>
            </a:r>
            <a:r>
              <a:rPr lang="en-US" sz="11070" b="1">
                <a:solidFill>
                  <a:srgbClr val="06327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REDSHIFT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78852" y="6140625"/>
            <a:ext cx="8767530" cy="109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3"/>
              </a:lnSpc>
            </a:pPr>
            <a:endParaRPr dirty="0"/>
          </a:p>
          <a:p>
            <a:pPr algn="ctr">
              <a:lnSpc>
                <a:spcPts val="4383"/>
              </a:lnSpc>
            </a:pPr>
            <a:r>
              <a:rPr lang="en-US" sz="3130" dirty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Chi Phuong Diep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4430721" y="0"/>
            <a:ext cx="3847852" cy="3841695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2377540" y="0"/>
            <a:ext cx="2044362" cy="2041091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0090315" y="-55305"/>
            <a:ext cx="8188258" cy="8175157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6445305"/>
            <a:ext cx="3847852" cy="3841695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856671" y="8245909"/>
            <a:ext cx="2044362" cy="2041091"/>
            <a:chOff x="0" y="0"/>
            <a:chExt cx="635000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2111843"/>
            <a:ext cx="7619913" cy="8175157"/>
            <a:chOff x="0" y="0"/>
            <a:chExt cx="5909248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09247" cy="6339840"/>
            </a:xfrm>
            <a:custGeom>
              <a:avLst/>
              <a:gdLst/>
              <a:ahLst/>
              <a:cxnLst/>
              <a:rect l="l" t="t" r="r" b="b"/>
              <a:pathLst>
                <a:path w="5909247" h="6339840">
                  <a:moveTo>
                    <a:pt x="5909247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5909247" y="6339840"/>
                  </a:lnTo>
                  <a:close/>
                </a:path>
              </a:pathLst>
            </a:custGeom>
            <a:solidFill>
              <a:srgbClr val="FFD034">
                <a:alpha val="1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F80ADA3-A671-21DE-DCA2-F2CD6AD5B9EC}"/>
              </a:ext>
            </a:extLst>
          </p:cNvPr>
          <p:cNvSpPr txBox="1"/>
          <p:nvPr/>
        </p:nvSpPr>
        <p:spPr>
          <a:xfrm>
            <a:off x="4169449" y="271325"/>
            <a:ext cx="9952951" cy="89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2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C</a:t>
            </a:r>
            <a:r>
              <a:rPr lang="en-US" sz="54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R</a:t>
            </a:r>
            <a:r>
              <a:rPr lang="en-US" sz="2800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UD</a:t>
            </a:r>
            <a:endParaRPr lang="en-US" sz="2800">
              <a:latin typeface="Calibri"/>
              <a:ea typeface="Inter Semi-Bold"/>
              <a:cs typeface="Calibri"/>
            </a:endParaRPr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B6AD020E-B416-C2C7-3DA9-F3250385690D}"/>
              </a:ext>
            </a:extLst>
          </p:cNvPr>
          <p:cNvGrpSpPr/>
          <p:nvPr/>
        </p:nvGrpSpPr>
        <p:grpSpPr>
          <a:xfrm rot="18900000">
            <a:off x="2435527" y="-1950215"/>
            <a:ext cx="3427797" cy="3422312"/>
            <a:chOff x="0" y="0"/>
            <a:chExt cx="6350000" cy="6339840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1737BCEC-65F7-99E9-34CF-246515411DF9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030982E4-00DD-8E46-F130-65C7D1EDE090}"/>
              </a:ext>
            </a:extLst>
          </p:cNvPr>
          <p:cNvGrpSpPr/>
          <p:nvPr/>
        </p:nvGrpSpPr>
        <p:grpSpPr>
          <a:xfrm rot="18900000">
            <a:off x="95253" y="-1148196"/>
            <a:ext cx="1821187" cy="1818273"/>
            <a:chOff x="0" y="0"/>
            <a:chExt cx="6350000" cy="6339840"/>
          </a:xfrm>
        </p:grpSpPr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7F58F5BD-04FD-EA9E-2033-3A37A5DD7B68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D7D31">
                <a:alpha val="23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9CCF52-79BA-0BB4-A293-39213376D638}"/>
              </a:ext>
            </a:extLst>
          </p:cNvPr>
          <p:cNvGrpSpPr/>
          <p:nvPr/>
        </p:nvGrpSpPr>
        <p:grpSpPr>
          <a:xfrm>
            <a:off x="4682" y="2524065"/>
            <a:ext cx="11701441" cy="3705718"/>
            <a:chOff x="162359" y="2573050"/>
            <a:chExt cx="11489170" cy="3656733"/>
          </a:xfrm>
        </p:grpSpPr>
        <p:pic>
          <p:nvPicPr>
            <p:cNvPr id="15" name="Picture 1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19C7BBD1-BA24-F05A-92F9-E4F507D86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221" b="94981"/>
            <a:stretch/>
          </p:blipFill>
          <p:spPr>
            <a:xfrm>
              <a:off x="162359" y="2573050"/>
              <a:ext cx="7479900" cy="299747"/>
            </a:xfrm>
            <a:prstGeom prst="rect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9B1502E-8E22-B610-9E6B-B82EB946B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018" y="2925763"/>
              <a:ext cx="11480511" cy="3304020"/>
            </a:xfrm>
            <a:prstGeom prst="rect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33F9DE-C030-8980-50FE-0674E9B9F065}"/>
              </a:ext>
            </a:extLst>
          </p:cNvPr>
          <p:cNvGrpSpPr/>
          <p:nvPr/>
        </p:nvGrpSpPr>
        <p:grpSpPr>
          <a:xfrm>
            <a:off x="6728835" y="6450013"/>
            <a:ext cx="11492056" cy="3066184"/>
            <a:chOff x="6763471" y="6057467"/>
            <a:chExt cx="11492056" cy="3066184"/>
          </a:xfrm>
        </p:grpSpPr>
        <p:pic>
          <p:nvPicPr>
            <p:cNvPr id="22" name="Picture 21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3FB01044-FABF-C86E-CEC3-124FCF69B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24" b="89338"/>
            <a:stretch/>
          </p:blipFill>
          <p:spPr>
            <a:xfrm>
              <a:off x="6763471" y="6057467"/>
              <a:ext cx="9275341" cy="669239"/>
            </a:xfrm>
            <a:prstGeom prst="rect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3" name="Picture 2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4078478-77F4-FFA5-3FBA-DEA0B2384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3471" y="6728258"/>
              <a:ext cx="11492056" cy="2395393"/>
            </a:xfrm>
            <a:prstGeom prst="rect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13BE5298-38A8-9A47-DF69-68A421399431}"/>
              </a:ext>
            </a:extLst>
          </p:cNvPr>
          <p:cNvSpPr txBox="1"/>
          <p:nvPr/>
        </p:nvSpPr>
        <p:spPr>
          <a:xfrm>
            <a:off x="1537" y="1702959"/>
            <a:ext cx="3533679" cy="807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Select Monitor</a:t>
            </a:r>
            <a:endParaRPr lang="en-US" sz="2800">
              <a:cs typeface="Calibri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9E24BC13-C63E-32C3-3D4C-F748B94E3365}"/>
              </a:ext>
            </a:extLst>
          </p:cNvPr>
          <p:cNvSpPr txBox="1"/>
          <p:nvPr/>
        </p:nvSpPr>
        <p:spPr>
          <a:xfrm>
            <a:off x="13578992" y="5605323"/>
            <a:ext cx="3533679" cy="807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Select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27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F80ADA3-A671-21DE-DCA2-F2CD6AD5B9EC}"/>
              </a:ext>
            </a:extLst>
          </p:cNvPr>
          <p:cNvSpPr txBox="1"/>
          <p:nvPr/>
        </p:nvSpPr>
        <p:spPr>
          <a:xfrm>
            <a:off x="4169449" y="271325"/>
            <a:ext cx="9952951" cy="89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2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C</a:t>
            </a:r>
            <a:r>
              <a:rPr lang="en-US" sz="54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R</a:t>
            </a:r>
            <a:r>
              <a:rPr lang="en-US" sz="2800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UD</a:t>
            </a:r>
            <a:endParaRPr lang="en-US" sz="2800">
              <a:latin typeface="Calibri"/>
              <a:ea typeface="Inter Semi-Bold"/>
              <a:cs typeface="Calibri"/>
            </a:endParaRPr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B6AD020E-B416-C2C7-3DA9-F3250385690D}"/>
              </a:ext>
            </a:extLst>
          </p:cNvPr>
          <p:cNvGrpSpPr/>
          <p:nvPr/>
        </p:nvGrpSpPr>
        <p:grpSpPr>
          <a:xfrm rot="18900000">
            <a:off x="2239254" y="-2146487"/>
            <a:ext cx="3427797" cy="3422312"/>
            <a:chOff x="0" y="0"/>
            <a:chExt cx="6350000" cy="6339840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1737BCEC-65F7-99E9-34CF-246515411DF9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030982E4-00DD-8E46-F130-65C7D1EDE090}"/>
              </a:ext>
            </a:extLst>
          </p:cNvPr>
          <p:cNvGrpSpPr/>
          <p:nvPr/>
        </p:nvGrpSpPr>
        <p:grpSpPr>
          <a:xfrm rot="18900000">
            <a:off x="95253" y="-1344468"/>
            <a:ext cx="1821187" cy="1818273"/>
            <a:chOff x="0" y="0"/>
            <a:chExt cx="6350000" cy="6339840"/>
          </a:xfrm>
        </p:grpSpPr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7F58F5BD-04FD-EA9E-2033-3A37A5DD7B68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749A9B-EA22-30FE-9BA9-B6589061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8" t="34911" r="130" b="47220"/>
          <a:stretch/>
        </p:blipFill>
        <p:spPr>
          <a:xfrm>
            <a:off x="217775" y="6242147"/>
            <a:ext cx="6964150" cy="1003496"/>
          </a:xfrm>
          <a:prstGeom prst="rect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B01081B-F004-540E-7482-2C7931BE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83" t="11776" r="-92" b="70892"/>
          <a:stretch/>
        </p:blipFill>
        <p:spPr>
          <a:xfrm>
            <a:off x="56139" y="2076597"/>
            <a:ext cx="7119758" cy="1012038"/>
          </a:xfrm>
          <a:prstGeom prst="rect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0DBD757-816E-2CE5-8FAF-C7AAC7EE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" t="36397" r="994" b="46507"/>
          <a:stretch/>
        </p:blipFill>
        <p:spPr>
          <a:xfrm>
            <a:off x="9037234" y="5918920"/>
            <a:ext cx="9183085" cy="107302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A43E3E-819E-2A77-3741-6DB62CF7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8" t="15625" r="124" b="68198"/>
          <a:stretch/>
        </p:blipFill>
        <p:spPr>
          <a:xfrm>
            <a:off x="9037234" y="2074286"/>
            <a:ext cx="9206822" cy="1015396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00227A7-1737-C6BF-13BC-0FD3F9ED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" t="376" r="55652" b="2632"/>
          <a:stretch/>
        </p:blipFill>
        <p:spPr>
          <a:xfrm>
            <a:off x="1198562" y="3152506"/>
            <a:ext cx="4697321" cy="2978425"/>
          </a:xfrm>
          <a:prstGeom prst="rect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5DEEB9F4-79C7-7A4A-319A-A05A7521A2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6" r="55275" b="4651"/>
          <a:stretch/>
        </p:blipFill>
        <p:spPr>
          <a:xfrm>
            <a:off x="1197925" y="7333252"/>
            <a:ext cx="4696229" cy="2814717"/>
          </a:xfrm>
          <a:prstGeom prst="rect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F4449AA-5938-FCB8-FD0A-39726D95A1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90" r="15031" b="-595"/>
          <a:stretch/>
        </p:blipFill>
        <p:spPr>
          <a:xfrm>
            <a:off x="9298301" y="7058313"/>
            <a:ext cx="8808286" cy="2197121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C50C6F72-2896-42DC-0F8C-CCFE8E1B39A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17" t="98" r="31865" b="952"/>
          <a:stretch/>
        </p:blipFill>
        <p:spPr>
          <a:xfrm>
            <a:off x="9517664" y="3151914"/>
            <a:ext cx="8345343" cy="2679044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342A08BA-3F59-9D2C-A158-68AE02CF0A72}"/>
              </a:ext>
            </a:extLst>
          </p:cNvPr>
          <p:cNvSpPr txBox="1"/>
          <p:nvPr/>
        </p:nvSpPr>
        <p:spPr>
          <a:xfrm>
            <a:off x="82355" y="1275777"/>
            <a:ext cx="3533679" cy="807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Select Monitor</a:t>
            </a:r>
            <a:endParaRPr lang="en-US" sz="2800">
              <a:cs typeface="Calibri"/>
            </a:endParaRP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90E2BA1C-DCC8-0F1C-4E20-1488DDE7F5AC}"/>
              </a:ext>
            </a:extLst>
          </p:cNvPr>
          <p:cNvSpPr txBox="1"/>
          <p:nvPr/>
        </p:nvSpPr>
        <p:spPr>
          <a:xfrm>
            <a:off x="15818810" y="1194959"/>
            <a:ext cx="3533679" cy="807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Select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6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BCF971B-EFA9-FA6F-23AC-444528532497}"/>
              </a:ext>
            </a:extLst>
          </p:cNvPr>
          <p:cNvSpPr txBox="1"/>
          <p:nvPr/>
        </p:nvSpPr>
        <p:spPr>
          <a:xfrm>
            <a:off x="4169449" y="259780"/>
            <a:ext cx="9952951" cy="89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2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CR</a:t>
            </a:r>
            <a:r>
              <a:rPr lang="en-US" sz="54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UD</a:t>
            </a:r>
            <a:endParaRPr lang="en-US" sz="5400">
              <a:latin typeface="Calibri"/>
              <a:ea typeface="Inter Semi-Bold"/>
              <a:cs typeface="Calibri"/>
            </a:endParaRPr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7309D8D7-8F02-A496-91DC-0924BFD7E060}"/>
              </a:ext>
            </a:extLst>
          </p:cNvPr>
          <p:cNvGrpSpPr/>
          <p:nvPr/>
        </p:nvGrpSpPr>
        <p:grpSpPr>
          <a:xfrm rot="18900000">
            <a:off x="12410799" y="-1707760"/>
            <a:ext cx="3427797" cy="3422312"/>
            <a:chOff x="0" y="0"/>
            <a:chExt cx="6350000" cy="6339840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287ED857-E946-B6C2-0E22-23759E06A61B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00">
                <a:alpha val="24000"/>
              </a:srgbClr>
            </a:solidFill>
          </p:spPr>
          <p:txBody>
            <a:bodyPr/>
            <a:lstStyle/>
            <a:p>
              <a:endParaRPr lang="en-US">
                <a:highlight>
                  <a:srgbClr val="FFFF00"/>
                </a:highlight>
              </a:endParaRPr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44B71D1F-8AC3-F6F3-5F10-43B528E60279}"/>
              </a:ext>
            </a:extLst>
          </p:cNvPr>
          <p:cNvGrpSpPr/>
          <p:nvPr/>
        </p:nvGrpSpPr>
        <p:grpSpPr>
          <a:xfrm rot="18900000">
            <a:off x="16466708" y="-905741"/>
            <a:ext cx="1821187" cy="1818273"/>
            <a:chOff x="0" y="0"/>
            <a:chExt cx="6350000" cy="6339840"/>
          </a:xfrm>
        </p:grpSpPr>
        <p:sp>
          <p:nvSpPr>
            <p:cNvPr id="8" name="Freeform 23">
              <a:extLst>
                <a:ext uri="{FF2B5EF4-FFF2-40B4-BE49-F238E27FC236}">
                  <a16:creationId xmlns:a16="http://schemas.microsoft.com/office/drawing/2014/main" id="{280A05BE-779A-B3B9-F913-FC37FFE9AB85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B0F0">
                <a:alpha val="29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E2409FCC-42B1-7FCB-C2B8-F3F070E1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42" y="2754168"/>
            <a:ext cx="3857625" cy="2400300"/>
          </a:xfrm>
          <a:prstGeom prst="rect">
            <a:avLst/>
          </a:prstGeom>
          <a:ln w="57150">
            <a:solidFill>
              <a:srgbClr val="EEFF00">
                <a:alpha val="36000"/>
              </a:srgbClr>
            </a:solidFill>
          </a:ln>
        </p:spPr>
      </p:pic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0288BD0-D6FE-15E7-C198-E6A8D5BD9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786" y="2645497"/>
            <a:ext cx="6743700" cy="2409825"/>
          </a:xfrm>
          <a:prstGeom prst="rect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E069BEC-6A62-CA09-4C1B-4164224F5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18" y="5700856"/>
            <a:ext cx="4943475" cy="1771650"/>
          </a:xfrm>
          <a:prstGeom prst="rect">
            <a:avLst/>
          </a:prstGeom>
          <a:ln w="57150">
            <a:solidFill>
              <a:srgbClr val="EEFF00">
                <a:alpha val="36000"/>
              </a:srgbClr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F7DCE7-5235-1ACC-62C6-37A9D00FB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93" y="7530956"/>
            <a:ext cx="4657725" cy="2752725"/>
          </a:xfrm>
          <a:prstGeom prst="rect">
            <a:avLst/>
          </a:prstGeom>
          <a:ln w="57150">
            <a:solidFill>
              <a:srgbClr val="EEFF00">
                <a:alpha val="36000"/>
              </a:srgbClr>
            </a:solidFill>
          </a:ln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77E894B-A9C1-3107-82C3-CA5A0D414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7674" y="5610514"/>
            <a:ext cx="4733925" cy="1790700"/>
          </a:xfrm>
          <a:prstGeom prst="rect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78C99E0-E14A-AFCF-570F-D35ADB602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2450" y="7461682"/>
            <a:ext cx="4524375" cy="2752725"/>
          </a:xfrm>
          <a:prstGeom prst="rect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2DB3127D-1715-2139-D221-3E0303821745}"/>
              </a:ext>
            </a:extLst>
          </p:cNvPr>
          <p:cNvSpPr txBox="1"/>
          <p:nvPr/>
        </p:nvSpPr>
        <p:spPr>
          <a:xfrm>
            <a:off x="1617900" y="1853050"/>
            <a:ext cx="3533679" cy="807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Update Monitor</a:t>
            </a:r>
            <a:endParaRPr lang="en-US" sz="2800">
              <a:cs typeface="Calibri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F75AA443-D3EF-9B0B-E37B-1338F54BD820}"/>
              </a:ext>
            </a:extLst>
          </p:cNvPr>
          <p:cNvSpPr txBox="1"/>
          <p:nvPr/>
        </p:nvSpPr>
        <p:spPr>
          <a:xfrm>
            <a:off x="14779719" y="1749141"/>
            <a:ext cx="3533679" cy="807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Update Review</a:t>
            </a:r>
            <a:endParaRPr lang="en-US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AB1DC5-9CA3-E4EF-C2A6-ACE265975CCA}"/>
              </a:ext>
            </a:extLst>
          </p:cNvPr>
          <p:cNvSpPr txBox="1"/>
          <p:nvPr/>
        </p:nvSpPr>
        <p:spPr>
          <a:xfrm>
            <a:off x="1052173" y="4877959"/>
            <a:ext cx="3533679" cy="807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Delete Monitor</a:t>
            </a:r>
            <a:endParaRPr lang="en-US" sz="2800">
              <a:cs typeface="Calibri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EE79CF86-6B37-ACB2-C157-FC5CF03C04C7}"/>
              </a:ext>
            </a:extLst>
          </p:cNvPr>
          <p:cNvSpPr txBox="1"/>
          <p:nvPr/>
        </p:nvSpPr>
        <p:spPr>
          <a:xfrm>
            <a:off x="13959992" y="4762505"/>
            <a:ext cx="3533679" cy="807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22"/>
              </a:lnSpc>
              <a:spcBef>
                <a:spcPct val="0"/>
              </a:spcBef>
            </a:pPr>
            <a:r>
              <a:rPr lang="en-US" sz="28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Delete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7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rgbClr val="F2E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442951" y="1264165"/>
            <a:ext cx="12112222" cy="2427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08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Poppins Semi-Bold"/>
              </a:rPr>
              <a:t>SUMMARY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EACA5844-467D-0890-457C-7271CC50EAA5}"/>
              </a:ext>
            </a:extLst>
          </p:cNvPr>
          <p:cNvGrpSpPr/>
          <p:nvPr/>
        </p:nvGrpSpPr>
        <p:grpSpPr>
          <a:xfrm>
            <a:off x="4572000" y="4696834"/>
            <a:ext cx="11456287" cy="4322092"/>
            <a:chOff x="0" y="0"/>
            <a:chExt cx="3531653" cy="1309726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FC90D74-8D24-CDD8-086A-47F2C19D6157}"/>
                </a:ext>
              </a:extLst>
            </p:cNvPr>
            <p:cNvSpPr/>
            <p:nvPr/>
          </p:nvSpPr>
          <p:spPr>
            <a:xfrm>
              <a:off x="0" y="0"/>
              <a:ext cx="3531653" cy="1309726"/>
            </a:xfrm>
            <a:custGeom>
              <a:avLst/>
              <a:gdLst/>
              <a:ahLst/>
              <a:cxnLst/>
              <a:rect l="l" t="t" r="r" b="b"/>
              <a:pathLst>
                <a:path w="3531653" h="1309726">
                  <a:moveTo>
                    <a:pt x="0" y="0"/>
                  </a:moveTo>
                  <a:lnTo>
                    <a:pt x="3531653" y="0"/>
                  </a:lnTo>
                  <a:lnTo>
                    <a:pt x="3531653" y="1309726"/>
                  </a:lnTo>
                  <a:lnTo>
                    <a:pt x="0" y="1309726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CDEA1F9-7AEE-40C2-B0DA-EDE0CC8A06DE}"/>
              </a:ext>
            </a:extLst>
          </p:cNvPr>
          <p:cNvSpPr txBox="1"/>
          <p:nvPr/>
        </p:nvSpPr>
        <p:spPr>
          <a:xfrm>
            <a:off x="5509491" y="5261263"/>
            <a:ext cx="9566563" cy="29435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  <a:buFont typeface=""/>
              <a:buChar char="•"/>
            </a:pPr>
            <a:r>
              <a:rPr lang="en-US" sz="2400" b="1">
                <a:solidFill>
                  <a:schemeClr val="bg1"/>
                </a:solidFill>
              </a:rPr>
              <a:t> Showcased Redshift’s strengths in transactional database design</a:t>
            </a:r>
            <a:endParaRPr lang="en-US" sz="2400" b="1">
              <a:solidFill>
                <a:schemeClr val="bg1"/>
              </a:solidFill>
              <a:cs typeface="Calibri"/>
            </a:endParaRPr>
          </a:p>
          <a:p>
            <a:pPr>
              <a:lnSpc>
                <a:spcPct val="200000"/>
              </a:lnSpc>
              <a:buFont typeface=""/>
              <a:buChar char="•"/>
            </a:pPr>
            <a:r>
              <a:rPr lang="en-US" sz="2400" b="1">
                <a:solidFill>
                  <a:schemeClr val="bg1"/>
                </a:solidFill>
              </a:rPr>
              <a:t> Efficient data linking and analysis with strong data integrity</a:t>
            </a:r>
            <a:endParaRPr lang="en-US" sz="2400" b="1">
              <a:solidFill>
                <a:schemeClr val="bg1"/>
              </a:solidFill>
              <a:cs typeface="Calibri"/>
            </a:endParaRPr>
          </a:p>
          <a:p>
            <a:pPr>
              <a:lnSpc>
                <a:spcPct val="200000"/>
              </a:lnSpc>
              <a:buFont typeface=""/>
              <a:buChar char="•"/>
            </a:pPr>
            <a:r>
              <a:rPr lang="en-US" sz="2400" b="1">
                <a:solidFill>
                  <a:schemeClr val="bg1"/>
                </a:solidFill>
              </a:rPr>
              <a:t> User-friendly interface; fast query performance on trial version</a:t>
            </a:r>
            <a:endParaRPr lang="en-US" sz="2400" b="1">
              <a:solidFill>
                <a:schemeClr val="bg1"/>
              </a:solidFill>
              <a:cs typeface="Calibri"/>
            </a:endParaRPr>
          </a:p>
          <a:p>
            <a:pPr>
              <a:lnSpc>
                <a:spcPct val="200000"/>
              </a:lnSpc>
              <a:buFont typeface=""/>
              <a:buChar char="•"/>
            </a:pPr>
            <a:r>
              <a:rPr lang="en-US" sz="2400" b="1">
                <a:solidFill>
                  <a:schemeClr val="bg1"/>
                </a:solidFill>
              </a:rPr>
              <a:t> Simplified data management with reliable real-time results</a:t>
            </a:r>
            <a:endParaRPr lang="en-US" sz="24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Picture 11" descr="AMAZON REDSHIFT">
            <a:extLst>
              <a:ext uri="{FF2B5EF4-FFF2-40B4-BE49-F238E27FC236}">
                <a16:creationId xmlns:a16="http://schemas.microsoft.com/office/drawing/2014/main" id="{070F7560-3305-50B3-0BE1-8879467E0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673" y="1057563"/>
            <a:ext cx="4578927" cy="28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3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414" r="46646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659728" y="5673503"/>
            <a:ext cx="8261962" cy="1930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2"/>
              </a:lnSpc>
            </a:pPr>
            <a:r>
              <a:rPr lang="en-US" sz="5373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Revolutionizing</a:t>
            </a:r>
          </a:p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5373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Management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829107"/>
            <a:ext cx="10440287" cy="3871819"/>
            <a:chOff x="0" y="0"/>
            <a:chExt cx="3531653" cy="13097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1653" cy="1309726"/>
            </a:xfrm>
            <a:custGeom>
              <a:avLst/>
              <a:gdLst/>
              <a:ahLst/>
              <a:cxnLst/>
              <a:rect l="l" t="t" r="r" b="b"/>
              <a:pathLst>
                <a:path w="3531653" h="1309726">
                  <a:moveTo>
                    <a:pt x="0" y="0"/>
                  </a:moveTo>
                  <a:lnTo>
                    <a:pt x="3531653" y="0"/>
                  </a:lnTo>
                  <a:lnTo>
                    <a:pt x="3531653" y="1309726"/>
                  </a:lnTo>
                  <a:lnTo>
                    <a:pt x="0" y="1309726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06214" y="305836"/>
            <a:ext cx="1444971" cy="1445728"/>
            <a:chOff x="0" y="0"/>
            <a:chExt cx="3093156" cy="30947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93156" cy="3094777"/>
            </a:xfrm>
            <a:custGeom>
              <a:avLst/>
              <a:gdLst/>
              <a:ahLst/>
              <a:cxnLst/>
              <a:rect l="l" t="t" r="r" b="b"/>
              <a:pathLst>
                <a:path w="3093156" h="3094777">
                  <a:moveTo>
                    <a:pt x="0" y="0"/>
                  </a:moveTo>
                  <a:lnTo>
                    <a:pt x="3093156" y="0"/>
                  </a:lnTo>
                  <a:lnTo>
                    <a:pt x="3093156" y="3094777"/>
                  </a:lnTo>
                  <a:lnTo>
                    <a:pt x="0" y="309477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659728" y="593867"/>
            <a:ext cx="737944" cy="869666"/>
          </a:xfrm>
          <a:custGeom>
            <a:avLst/>
            <a:gdLst/>
            <a:ahLst/>
            <a:cxnLst/>
            <a:rect l="l" t="t" r="r" b="b"/>
            <a:pathLst>
              <a:path w="737944" h="869666">
                <a:moveTo>
                  <a:pt x="0" y="0"/>
                </a:moveTo>
                <a:lnTo>
                  <a:pt x="737944" y="0"/>
                </a:lnTo>
                <a:lnTo>
                  <a:pt x="737944" y="869666"/>
                </a:lnTo>
                <a:lnTo>
                  <a:pt x="0" y="8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349358" y="942975"/>
            <a:ext cx="6329507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D03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Amazon Redshift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6214" y="1864278"/>
            <a:ext cx="10406485" cy="260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Cloud data warehouse for large dataset storage &amp; analysis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Amazon-managed, no technical maintenance needed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Supports SQL for quick, complex queries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Scalable &amp; user-friendly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>
              <a:lnSpc>
                <a:spcPts val="3450"/>
              </a:lnSpc>
            </a:pPr>
            <a:endParaRPr lang="en-US" sz="23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18288000" cy="3649226"/>
            <a:chOff x="0" y="0"/>
            <a:chExt cx="24384000" cy="48656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5217" b="14851"/>
            <a:stretch>
              <a:fillRect/>
            </a:stretch>
          </p:blipFill>
          <p:spPr>
            <a:xfrm>
              <a:off x="0" y="0"/>
              <a:ext cx="24384000" cy="48656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655011" y="1511723"/>
            <a:ext cx="4306218" cy="5456390"/>
            <a:chOff x="0" y="0"/>
            <a:chExt cx="1265408" cy="1603393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1252709" cy="1590693"/>
            </a:xfrm>
            <a:custGeom>
              <a:avLst/>
              <a:gdLst/>
              <a:ahLst/>
              <a:cxnLst/>
              <a:rect l="l" t="t" r="r" b="b"/>
              <a:pathLst>
                <a:path w="1252709" h="1590693">
                  <a:moveTo>
                    <a:pt x="1252709" y="271780"/>
                  </a:moveTo>
                  <a:lnTo>
                    <a:pt x="1252709" y="1590693"/>
                  </a:lnTo>
                  <a:lnTo>
                    <a:pt x="0" y="1590693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265409" cy="1603393"/>
            </a:xfrm>
            <a:custGeom>
              <a:avLst/>
              <a:gdLst/>
              <a:ahLst/>
              <a:cxnLst/>
              <a:rect l="l" t="t" r="r" b="b"/>
              <a:pathLst>
                <a:path w="1265409" h="1603393">
                  <a:moveTo>
                    <a:pt x="1265409" y="1603393"/>
                  </a:moveTo>
                  <a:lnTo>
                    <a:pt x="0" y="1603393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603393"/>
                    <a:pt x="1265409" y="1603393"/>
                  </a:cubicBezTo>
                  <a:close/>
                  <a:moveTo>
                    <a:pt x="12700" y="1590693"/>
                  </a:moveTo>
                  <a:lnTo>
                    <a:pt x="1252709" y="1590693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59069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499828" y="2418054"/>
            <a:ext cx="641194" cy="330827"/>
            <a:chOff x="0" y="0"/>
            <a:chExt cx="2701810" cy="13940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1810" cy="1394013"/>
            </a:xfrm>
            <a:custGeom>
              <a:avLst/>
              <a:gdLst/>
              <a:ahLst/>
              <a:cxnLst/>
              <a:rect l="l" t="t" r="r" b="b"/>
              <a:pathLst>
                <a:path w="2701810" h="1394013">
                  <a:moveTo>
                    <a:pt x="0" y="0"/>
                  </a:moveTo>
                  <a:lnTo>
                    <a:pt x="1350905" y="1394013"/>
                  </a:lnTo>
                  <a:lnTo>
                    <a:pt x="2701810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60172" y="1914771"/>
            <a:ext cx="2190899" cy="116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8"/>
              </a:lnSpc>
              <a:spcBef>
                <a:spcPct val="0"/>
              </a:spcBef>
            </a:pPr>
            <a:r>
              <a:rPr lang="en-US" sz="6484" b="1">
                <a:solidFill>
                  <a:srgbClr val="06327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0172" y="3217684"/>
            <a:ext cx="3577232" cy="4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28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Structures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6224" y="3961130"/>
            <a:ext cx="405500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Overview of data types and structure used for Amazon product and review datasets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50616" y="1876671"/>
            <a:ext cx="2190899" cy="116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8"/>
              </a:lnSpc>
              <a:spcBef>
                <a:spcPct val="0"/>
              </a:spcBef>
            </a:pPr>
            <a:r>
              <a:rPr lang="en-US" sz="6484" b="1">
                <a:solidFill>
                  <a:srgbClr val="2B70E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50616" y="3179584"/>
            <a:ext cx="3577232" cy="4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28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Product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50616" y="3914869"/>
            <a:ext cx="433282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Explore ERD Design and transactional relationship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00166" y="1876671"/>
            <a:ext cx="2190899" cy="116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8"/>
              </a:lnSpc>
              <a:spcBef>
                <a:spcPct val="0"/>
              </a:spcBef>
            </a:pPr>
            <a:r>
              <a:rPr lang="en-US" sz="6484" b="1">
                <a:solidFill>
                  <a:srgbClr val="44B87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00166" y="3179584"/>
            <a:ext cx="3577232" cy="4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28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CRUD Operations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00166" y="3895819"/>
            <a:ext cx="433282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Implementation of Create, Read, Update, and Delete operations for efficient data management</a:t>
            </a:r>
          </a:p>
        </p:txBody>
      </p:sp>
      <p:grpSp>
        <p:nvGrpSpPr>
          <p:cNvPr id="18" name="Group 18"/>
          <p:cNvGrpSpPr/>
          <p:nvPr/>
        </p:nvGrpSpPr>
        <p:grpSpPr>
          <a:xfrm rot="-2700000">
            <a:off x="13953472" y="-1920848"/>
            <a:ext cx="3847852" cy="3841695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11724142" y="-1258675"/>
            <a:ext cx="2044362" cy="2041091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174408">
            <a:off x="-1226682" y="8454808"/>
            <a:ext cx="3847852" cy="384169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347791" y="706637"/>
            <a:ext cx="11301259" cy="4788908"/>
          </a:xfrm>
          <a:custGeom>
            <a:avLst/>
            <a:gdLst/>
            <a:ahLst/>
            <a:cxnLst/>
            <a:rect l="l" t="t" r="r" b="b"/>
            <a:pathLst>
              <a:path w="11301259" h="4788908">
                <a:moveTo>
                  <a:pt x="0" y="0"/>
                </a:moveTo>
                <a:lnTo>
                  <a:pt x="11301259" y="0"/>
                </a:lnTo>
                <a:lnTo>
                  <a:pt x="11301259" y="4788909"/>
                </a:lnTo>
                <a:lnTo>
                  <a:pt x="0" y="4788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66675" cap="sq">
            <a:solidFill>
              <a:srgbClr val="FF3131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604950" y="5304615"/>
            <a:ext cx="11301259" cy="4365111"/>
          </a:xfrm>
          <a:custGeom>
            <a:avLst/>
            <a:gdLst/>
            <a:ahLst/>
            <a:cxnLst/>
            <a:rect l="l" t="t" r="r" b="b"/>
            <a:pathLst>
              <a:path w="11301259" h="4365111">
                <a:moveTo>
                  <a:pt x="0" y="0"/>
                </a:moveTo>
                <a:lnTo>
                  <a:pt x="11301259" y="0"/>
                </a:lnTo>
                <a:lnTo>
                  <a:pt x="11301259" y="4365111"/>
                </a:lnTo>
                <a:lnTo>
                  <a:pt x="0" y="436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66675" cap="sq">
            <a:solidFill>
              <a:srgbClr val="FFD034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2700000">
            <a:off x="15056812" y="-2105362"/>
            <a:ext cx="3847852" cy="3841695"/>
            <a:chOff x="0" y="0"/>
            <a:chExt cx="6350000" cy="63398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3386991" y="-1020546"/>
            <a:ext cx="2044362" cy="2041091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840613" y="2080007"/>
            <a:ext cx="4012985" cy="3567098"/>
          </a:xfrm>
          <a:custGeom>
            <a:avLst/>
            <a:gdLst/>
            <a:ahLst/>
            <a:cxnLst/>
            <a:rect l="l" t="t" r="r" b="b"/>
            <a:pathLst>
              <a:path w="4012985" h="3567098">
                <a:moveTo>
                  <a:pt x="0" y="0"/>
                </a:moveTo>
                <a:lnTo>
                  <a:pt x="4012985" y="0"/>
                </a:lnTo>
                <a:lnTo>
                  <a:pt x="4012985" y="3567098"/>
                </a:lnTo>
                <a:lnTo>
                  <a:pt x="0" y="3567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8100000">
            <a:off x="1812526" y="9266454"/>
            <a:ext cx="2044362" cy="2041091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293" y="1466427"/>
            <a:ext cx="3520990" cy="4071753"/>
            <a:chOff x="0" y="0"/>
            <a:chExt cx="1265408" cy="1463347"/>
          </a:xfrm>
        </p:grpSpPr>
        <p:sp>
          <p:nvSpPr>
            <p:cNvPr id="3" name="Freeform 3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294AD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7293" y="5882331"/>
            <a:ext cx="3520990" cy="4071753"/>
            <a:chOff x="0" y="0"/>
            <a:chExt cx="1265408" cy="1463347"/>
          </a:xfrm>
        </p:grpSpPr>
        <p:sp>
          <p:nvSpPr>
            <p:cNvPr id="6" name="Freeform 6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D52A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34093" y="1466427"/>
            <a:ext cx="3520990" cy="4071753"/>
            <a:chOff x="0" y="0"/>
            <a:chExt cx="1265408" cy="1463347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37A1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44B87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32004" y="5882331"/>
            <a:ext cx="3520990" cy="4071753"/>
            <a:chOff x="0" y="0"/>
            <a:chExt cx="1265408" cy="1463347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252709" cy="1450647"/>
            </a:xfrm>
            <a:custGeom>
              <a:avLst/>
              <a:gdLst/>
              <a:ahLst/>
              <a:cxnLst/>
              <a:rect l="l" t="t" r="r" b="b"/>
              <a:pathLst>
                <a:path w="1252709" h="1450647">
                  <a:moveTo>
                    <a:pt x="1252709" y="271780"/>
                  </a:moveTo>
                  <a:lnTo>
                    <a:pt x="1252709" y="1450647"/>
                  </a:lnTo>
                  <a:lnTo>
                    <a:pt x="0" y="1450647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793D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265409" cy="1463347"/>
            </a:xfrm>
            <a:custGeom>
              <a:avLst/>
              <a:gdLst/>
              <a:ahLst/>
              <a:cxnLst/>
              <a:rect l="l" t="t" r="r" b="b"/>
              <a:pathLst>
                <a:path w="1265409" h="1463347">
                  <a:moveTo>
                    <a:pt x="1265409" y="1463347"/>
                  </a:moveTo>
                  <a:lnTo>
                    <a:pt x="0" y="1463347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463347"/>
                    <a:pt x="1265409" y="1463347"/>
                  </a:cubicBezTo>
                  <a:close/>
                  <a:moveTo>
                    <a:pt x="12700" y="1450647"/>
                  </a:moveTo>
                  <a:lnTo>
                    <a:pt x="1252709" y="1450647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450647"/>
                  </a:lnTo>
                  <a:close/>
                </a:path>
              </a:pathLst>
            </a:custGeom>
            <a:solidFill>
              <a:srgbClr val="FFD03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17293" y="174154"/>
            <a:ext cx="9483596" cy="9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5373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Preprocessing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1827252" y="2100408"/>
            <a:ext cx="993378" cy="1170695"/>
          </a:xfrm>
          <a:custGeom>
            <a:avLst/>
            <a:gdLst/>
            <a:ahLst/>
            <a:cxnLst/>
            <a:rect l="l" t="t" r="r" b="b"/>
            <a:pathLst>
              <a:path w="993378" h="1170695">
                <a:moveTo>
                  <a:pt x="0" y="0"/>
                </a:moveTo>
                <a:lnTo>
                  <a:pt x="993378" y="0"/>
                </a:lnTo>
                <a:lnTo>
                  <a:pt x="993378" y="1170695"/>
                </a:lnTo>
                <a:lnTo>
                  <a:pt x="0" y="1170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6050598" y="6566098"/>
            <a:ext cx="1161724" cy="1161724"/>
          </a:xfrm>
          <a:custGeom>
            <a:avLst/>
            <a:gdLst/>
            <a:ahLst/>
            <a:cxnLst/>
            <a:rect l="l" t="t" r="r" b="b"/>
            <a:pathLst>
              <a:path w="1161724" h="1161724">
                <a:moveTo>
                  <a:pt x="1161724" y="0"/>
                </a:moveTo>
                <a:lnTo>
                  <a:pt x="0" y="0"/>
                </a:lnTo>
                <a:lnTo>
                  <a:pt x="0" y="1161724"/>
                </a:lnTo>
                <a:lnTo>
                  <a:pt x="1161724" y="1161724"/>
                </a:lnTo>
                <a:lnTo>
                  <a:pt x="11617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62252" y="6566098"/>
            <a:ext cx="1135359" cy="1120909"/>
          </a:xfrm>
          <a:custGeom>
            <a:avLst/>
            <a:gdLst/>
            <a:ahLst/>
            <a:cxnLst/>
            <a:rect l="l" t="t" r="r" b="b"/>
            <a:pathLst>
              <a:path w="1135359" h="1120909">
                <a:moveTo>
                  <a:pt x="0" y="0"/>
                </a:moveTo>
                <a:lnTo>
                  <a:pt x="1135359" y="0"/>
                </a:lnTo>
                <a:lnTo>
                  <a:pt x="1135359" y="1120909"/>
                </a:lnTo>
                <a:lnTo>
                  <a:pt x="0" y="1120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149657" y="2150194"/>
            <a:ext cx="1085684" cy="1161724"/>
          </a:xfrm>
          <a:custGeom>
            <a:avLst/>
            <a:gdLst/>
            <a:ahLst/>
            <a:cxnLst/>
            <a:rect l="l" t="t" r="r" b="b"/>
            <a:pathLst>
              <a:path w="1085684" h="1161724">
                <a:moveTo>
                  <a:pt x="0" y="0"/>
                </a:moveTo>
                <a:lnTo>
                  <a:pt x="1085684" y="0"/>
                </a:lnTo>
                <a:lnTo>
                  <a:pt x="1085684" y="1161725"/>
                </a:lnTo>
                <a:lnTo>
                  <a:pt x="0" y="1161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93083" y="3586067"/>
            <a:ext cx="3169409" cy="124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Special Character Cleaning</a:t>
            </a:r>
          </a:p>
          <a:p>
            <a:pPr marL="0" lvl="0" indent="0" algn="ctr">
              <a:lnSpc>
                <a:spcPts val="2488"/>
              </a:lnSpc>
              <a:spcBef>
                <a:spcPct val="0"/>
              </a:spcBef>
            </a:pPr>
            <a:r>
              <a:rPr lang="en-US" sz="17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Removed non-standard characters and double quotes for compatibility</a:t>
            </a:r>
          </a:p>
        </p:txBody>
      </p:sp>
      <p:grpSp>
        <p:nvGrpSpPr>
          <p:cNvPr id="20" name="Group 20"/>
          <p:cNvGrpSpPr/>
          <p:nvPr/>
        </p:nvGrpSpPr>
        <p:grpSpPr>
          <a:xfrm rot="-2700000">
            <a:off x="12266824" y="-1920848"/>
            <a:ext cx="3847852" cy="3841695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EB32E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16301347" y="-1020546"/>
            <a:ext cx="2044362" cy="2041091"/>
            <a:chOff x="0" y="0"/>
            <a:chExt cx="6350000" cy="63398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70E4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18327" y="8001970"/>
            <a:ext cx="3169409" cy="124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Dataset Reduction</a:t>
            </a:r>
          </a:p>
          <a:p>
            <a:pPr marL="0" lvl="0" indent="0" algn="ctr">
              <a:lnSpc>
                <a:spcPts val="2488"/>
              </a:lnSpc>
              <a:spcBef>
                <a:spcPct val="0"/>
              </a:spcBef>
            </a:pPr>
            <a:r>
              <a:rPr lang="en-US" sz="17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Reduced Amazon Reviews from 60,000 to 928 reviews to match monitor count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09883" y="3586067"/>
            <a:ext cx="3169409" cy="124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Text Truncation</a:t>
            </a:r>
          </a:p>
          <a:p>
            <a:pPr marL="0" lvl="0" indent="0" algn="ctr">
              <a:lnSpc>
                <a:spcPts val="2488"/>
              </a:lnSpc>
              <a:spcBef>
                <a:spcPct val="0"/>
              </a:spcBef>
            </a:pPr>
            <a:r>
              <a:rPr lang="en-US" sz="17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Limited reviews to 256 characters to meet VARCHAR limit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077055" y="8001970"/>
            <a:ext cx="3169409" cy="156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 Consistency</a:t>
            </a:r>
          </a:p>
          <a:p>
            <a:pPr algn="ctr">
              <a:lnSpc>
                <a:spcPts val="2488"/>
              </a:lnSpc>
            </a:pPr>
            <a:r>
              <a:rPr lang="en-US" sz="17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Ensured sequential monitorIDs and consistent date format</a:t>
            </a:r>
          </a:p>
          <a:p>
            <a:pPr marL="0" lvl="0" indent="0" algn="ctr">
              <a:lnSpc>
                <a:spcPts val="2488"/>
              </a:lnSpc>
              <a:spcBef>
                <a:spcPct val="0"/>
              </a:spcBef>
            </a:pPr>
            <a:r>
              <a:rPr lang="en-US" sz="177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(YYYY-MM-DD)</a:t>
            </a:r>
          </a:p>
        </p:txBody>
      </p:sp>
      <p:sp>
        <p:nvSpPr>
          <p:cNvPr id="27" name="Freeform 27"/>
          <p:cNvSpPr/>
          <p:nvPr/>
        </p:nvSpPr>
        <p:spPr>
          <a:xfrm>
            <a:off x="10237342" y="1935339"/>
            <a:ext cx="7337919" cy="7271211"/>
          </a:xfrm>
          <a:custGeom>
            <a:avLst/>
            <a:gdLst/>
            <a:ahLst/>
            <a:cxnLst/>
            <a:rect l="l" t="t" r="r" b="b"/>
            <a:pathLst>
              <a:path w="7337919" h="7271211">
                <a:moveTo>
                  <a:pt x="0" y="0"/>
                </a:moveTo>
                <a:lnTo>
                  <a:pt x="7337919" y="0"/>
                </a:lnTo>
                <a:lnTo>
                  <a:pt x="7337919" y="7271211"/>
                </a:lnTo>
                <a:lnTo>
                  <a:pt x="0" y="7271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731558" y="3117773"/>
            <a:ext cx="6489642" cy="552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112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Atomicity:</a:t>
            </a:r>
            <a:r>
              <a:rPr lang="en-US" sz="211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1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Each review is a complete transaction, ensuring all related operations are processed together.</a:t>
            </a:r>
          </a:p>
          <a:p>
            <a:pPr algn="l">
              <a:lnSpc>
                <a:spcPts val="2957"/>
              </a:lnSpc>
              <a:spcBef>
                <a:spcPct val="0"/>
              </a:spcBef>
            </a:pPr>
            <a:endParaRPr lang="en-US" sz="2112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112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Consistency:</a:t>
            </a:r>
            <a:r>
              <a:rPr lang="en-US" sz="21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1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integrity is upheld with keys; invalid reviews are rejected.</a:t>
            </a:r>
          </a:p>
          <a:p>
            <a:pPr algn="l">
              <a:lnSpc>
                <a:spcPts val="2957"/>
              </a:lnSpc>
              <a:spcBef>
                <a:spcPct val="0"/>
              </a:spcBef>
            </a:pPr>
            <a:endParaRPr lang="en-US" sz="2112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112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Isolation:</a:t>
            </a:r>
            <a:r>
              <a:rPr lang="en-US" sz="21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1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Simultaneous reviews are processed independently to prevent conflicts.</a:t>
            </a:r>
          </a:p>
          <a:p>
            <a:pPr algn="l">
              <a:lnSpc>
                <a:spcPts val="2957"/>
              </a:lnSpc>
              <a:spcBef>
                <a:spcPct val="0"/>
              </a:spcBef>
            </a:pPr>
            <a:endParaRPr lang="en-US" sz="2112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112" b="1" u="sng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Durability:</a:t>
            </a:r>
            <a:r>
              <a:rPr lang="en-US" sz="21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2957"/>
              </a:lnSpc>
              <a:spcBef>
                <a:spcPct val="0"/>
              </a:spcBef>
            </a:pPr>
            <a:r>
              <a:rPr lang="en-US" sz="21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Committed data is replicated for permanent storage, even if a node fails.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18288000" cy="3649226"/>
            <a:chOff x="0" y="0"/>
            <a:chExt cx="24384000" cy="48656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7014" b="31726"/>
            <a:stretch>
              <a:fillRect/>
            </a:stretch>
          </p:blipFill>
          <p:spPr>
            <a:xfrm>
              <a:off x="0" y="0"/>
              <a:ext cx="24384000" cy="48656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6977588" y="1511723"/>
            <a:ext cx="4306218" cy="5456390"/>
            <a:chOff x="0" y="0"/>
            <a:chExt cx="1265408" cy="1603393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1252709" cy="1590693"/>
            </a:xfrm>
            <a:custGeom>
              <a:avLst/>
              <a:gdLst/>
              <a:ahLst/>
              <a:cxnLst/>
              <a:rect l="l" t="t" r="r" b="b"/>
              <a:pathLst>
                <a:path w="1252709" h="1590693">
                  <a:moveTo>
                    <a:pt x="1252709" y="271780"/>
                  </a:moveTo>
                  <a:lnTo>
                    <a:pt x="1252709" y="1590693"/>
                  </a:lnTo>
                  <a:lnTo>
                    <a:pt x="0" y="1590693"/>
                  </a:lnTo>
                  <a:lnTo>
                    <a:pt x="0" y="0"/>
                  </a:lnTo>
                  <a:lnTo>
                    <a:pt x="98092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265409" cy="1603393"/>
            </a:xfrm>
            <a:custGeom>
              <a:avLst/>
              <a:gdLst/>
              <a:ahLst/>
              <a:cxnLst/>
              <a:rect l="l" t="t" r="r" b="b"/>
              <a:pathLst>
                <a:path w="1265409" h="1603393">
                  <a:moveTo>
                    <a:pt x="1265409" y="1603393"/>
                  </a:moveTo>
                  <a:lnTo>
                    <a:pt x="0" y="1603393"/>
                  </a:lnTo>
                  <a:lnTo>
                    <a:pt x="0" y="0"/>
                  </a:lnTo>
                  <a:lnTo>
                    <a:pt x="989819" y="0"/>
                  </a:lnTo>
                  <a:lnTo>
                    <a:pt x="1265409" y="275590"/>
                  </a:lnTo>
                  <a:cubicBezTo>
                    <a:pt x="1265409" y="275590"/>
                    <a:pt x="1265409" y="1603393"/>
                    <a:pt x="1265409" y="1603393"/>
                  </a:cubicBezTo>
                  <a:close/>
                  <a:moveTo>
                    <a:pt x="12700" y="1590693"/>
                  </a:moveTo>
                  <a:lnTo>
                    <a:pt x="1252709" y="1590693"/>
                  </a:lnTo>
                  <a:lnTo>
                    <a:pt x="1252709" y="280670"/>
                  </a:lnTo>
                  <a:lnTo>
                    <a:pt x="984739" y="12700"/>
                  </a:lnTo>
                  <a:lnTo>
                    <a:pt x="12700" y="12700"/>
                  </a:lnTo>
                  <a:lnTo>
                    <a:pt x="12700" y="159069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6822405" y="2418054"/>
            <a:ext cx="641194" cy="330827"/>
            <a:chOff x="0" y="0"/>
            <a:chExt cx="2701810" cy="13940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1810" cy="1394013"/>
            </a:xfrm>
            <a:custGeom>
              <a:avLst/>
              <a:gdLst/>
              <a:ahLst/>
              <a:cxnLst/>
              <a:rect l="l" t="t" r="r" b="b"/>
              <a:pathLst>
                <a:path w="2701810" h="1394013">
                  <a:moveTo>
                    <a:pt x="0" y="0"/>
                  </a:moveTo>
                  <a:lnTo>
                    <a:pt x="1350905" y="1394013"/>
                  </a:lnTo>
                  <a:lnTo>
                    <a:pt x="2701810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3953472" y="-1920848"/>
            <a:ext cx="3847852" cy="3841695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11724142" y="-1258675"/>
            <a:ext cx="2044362" cy="2041091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60172" y="1914771"/>
            <a:ext cx="2190899" cy="116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8"/>
              </a:lnSpc>
              <a:spcBef>
                <a:spcPct val="0"/>
              </a:spcBef>
            </a:pPr>
            <a:r>
              <a:rPr lang="en-US" sz="6484" b="1">
                <a:solidFill>
                  <a:srgbClr val="06327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0172" y="3217684"/>
            <a:ext cx="3577232" cy="4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28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Structures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6224" y="3961130"/>
            <a:ext cx="405500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Overview of data types and structure used for Amazon product and review datasets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50616" y="1876671"/>
            <a:ext cx="2190899" cy="116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8"/>
              </a:lnSpc>
              <a:spcBef>
                <a:spcPct val="0"/>
              </a:spcBef>
            </a:pPr>
            <a:r>
              <a:rPr lang="en-US" sz="6484" b="1">
                <a:solidFill>
                  <a:srgbClr val="2B70E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50616" y="3179584"/>
            <a:ext cx="3577232" cy="4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28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Product Design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50616" y="3914869"/>
            <a:ext cx="433282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Explore ERD Design and transactional relationship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00166" y="1876671"/>
            <a:ext cx="2190899" cy="116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8"/>
              </a:lnSpc>
              <a:spcBef>
                <a:spcPct val="0"/>
              </a:spcBef>
            </a:pPr>
            <a:r>
              <a:rPr lang="en-US" sz="6484" b="1">
                <a:solidFill>
                  <a:srgbClr val="44B87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00166" y="3179584"/>
            <a:ext cx="3577232" cy="4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28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CRUD Operations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0166" y="3895819"/>
            <a:ext cx="433282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Implementation of Create, Read, Update, and Delete operations for efficient data management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071" y="2330217"/>
            <a:ext cx="16208229" cy="5894976"/>
          </a:xfrm>
          <a:custGeom>
            <a:avLst/>
            <a:gdLst/>
            <a:ahLst/>
            <a:cxnLst/>
            <a:rect l="l" t="t" r="r" b="b"/>
            <a:pathLst>
              <a:path w="16208229" h="5894976">
                <a:moveTo>
                  <a:pt x="0" y="0"/>
                </a:moveTo>
                <a:lnTo>
                  <a:pt x="16208229" y="0"/>
                </a:lnTo>
                <a:lnTo>
                  <a:pt x="16208229" y="5894976"/>
                </a:lnTo>
                <a:lnTo>
                  <a:pt x="0" y="589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95608" y="1399893"/>
            <a:ext cx="9952951" cy="9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r>
              <a:rPr lang="en-US" sz="5373" b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One-to-Many Relationship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18288000" cy="3649226"/>
            <a:chOff x="0" y="0"/>
            <a:chExt cx="24384000" cy="48656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2241" b="32241"/>
            <a:stretch>
              <a:fillRect/>
            </a:stretch>
          </p:blipFill>
          <p:spPr>
            <a:xfrm>
              <a:off x="0" y="0"/>
              <a:ext cx="24384000" cy="48656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2700000">
            <a:off x="13953472" y="-1920848"/>
            <a:ext cx="3847852" cy="3841695"/>
            <a:chOff x="0" y="0"/>
            <a:chExt cx="635000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58425" y="1398054"/>
            <a:ext cx="4874564" cy="5456390"/>
            <a:chOff x="0" y="0"/>
            <a:chExt cx="1432420" cy="1603393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1419720" cy="1590693"/>
            </a:xfrm>
            <a:custGeom>
              <a:avLst/>
              <a:gdLst/>
              <a:ahLst/>
              <a:cxnLst/>
              <a:rect l="l" t="t" r="r" b="b"/>
              <a:pathLst>
                <a:path w="1419720" h="1590693">
                  <a:moveTo>
                    <a:pt x="1419720" y="271780"/>
                  </a:moveTo>
                  <a:lnTo>
                    <a:pt x="1419720" y="1590693"/>
                  </a:lnTo>
                  <a:lnTo>
                    <a:pt x="0" y="1590693"/>
                  </a:lnTo>
                  <a:lnTo>
                    <a:pt x="0" y="0"/>
                  </a:lnTo>
                  <a:lnTo>
                    <a:pt x="114794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432420" cy="1603393"/>
            </a:xfrm>
            <a:custGeom>
              <a:avLst/>
              <a:gdLst/>
              <a:ahLst/>
              <a:cxnLst/>
              <a:rect l="l" t="t" r="r" b="b"/>
              <a:pathLst>
                <a:path w="1432420" h="1603393">
                  <a:moveTo>
                    <a:pt x="1432420" y="1603393"/>
                  </a:moveTo>
                  <a:lnTo>
                    <a:pt x="0" y="1603393"/>
                  </a:lnTo>
                  <a:lnTo>
                    <a:pt x="0" y="0"/>
                  </a:lnTo>
                  <a:lnTo>
                    <a:pt x="1156830" y="0"/>
                  </a:lnTo>
                  <a:lnTo>
                    <a:pt x="1432420" y="275590"/>
                  </a:lnTo>
                  <a:cubicBezTo>
                    <a:pt x="1432420" y="275590"/>
                    <a:pt x="1432420" y="1603393"/>
                    <a:pt x="1432420" y="1603393"/>
                  </a:cubicBezTo>
                  <a:close/>
                  <a:moveTo>
                    <a:pt x="12700" y="1590693"/>
                  </a:moveTo>
                  <a:lnTo>
                    <a:pt x="1419720" y="1590693"/>
                  </a:lnTo>
                  <a:lnTo>
                    <a:pt x="1419720" y="280670"/>
                  </a:lnTo>
                  <a:lnTo>
                    <a:pt x="1151750" y="12700"/>
                  </a:lnTo>
                  <a:lnTo>
                    <a:pt x="12700" y="12700"/>
                  </a:lnTo>
                  <a:lnTo>
                    <a:pt x="12700" y="1590693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1625073" y="2282553"/>
            <a:ext cx="641194" cy="374491"/>
            <a:chOff x="0" y="0"/>
            <a:chExt cx="2701810" cy="15779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1810" cy="1577998"/>
            </a:xfrm>
            <a:custGeom>
              <a:avLst/>
              <a:gdLst/>
              <a:ahLst/>
              <a:cxnLst/>
              <a:rect l="l" t="t" r="r" b="b"/>
              <a:pathLst>
                <a:path w="2701810" h="1577998">
                  <a:moveTo>
                    <a:pt x="0" y="0"/>
                  </a:moveTo>
                  <a:lnTo>
                    <a:pt x="1350905" y="1577998"/>
                  </a:lnTo>
                  <a:lnTo>
                    <a:pt x="2701810" y="0"/>
                  </a:lnTo>
                  <a:close/>
                </a:path>
              </a:pathLst>
            </a:custGeom>
            <a:solidFill>
              <a:srgbClr val="06327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11724142" y="-1258675"/>
            <a:ext cx="2044362" cy="2041091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60172" y="1914771"/>
            <a:ext cx="2190899" cy="116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8"/>
              </a:lnSpc>
              <a:spcBef>
                <a:spcPct val="0"/>
              </a:spcBef>
            </a:pPr>
            <a:r>
              <a:rPr lang="en-US" sz="6484" b="1">
                <a:solidFill>
                  <a:srgbClr val="06327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0172" y="3217684"/>
            <a:ext cx="3577232" cy="4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28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Structures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6224" y="3961130"/>
            <a:ext cx="405500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Overview of data types and structure used for Amazon product and review datasets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50616" y="1876671"/>
            <a:ext cx="2190899" cy="116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8"/>
              </a:lnSpc>
              <a:spcBef>
                <a:spcPct val="0"/>
              </a:spcBef>
            </a:pPr>
            <a:r>
              <a:rPr lang="en-US" sz="6484" b="1">
                <a:solidFill>
                  <a:srgbClr val="2B70E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50616" y="3179584"/>
            <a:ext cx="3577232" cy="4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28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Product Design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50616" y="3914869"/>
            <a:ext cx="433282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Explore ERD Design and transactional relationship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00166" y="1876671"/>
            <a:ext cx="2190899" cy="1168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8"/>
              </a:lnSpc>
              <a:spcBef>
                <a:spcPct val="0"/>
              </a:spcBef>
            </a:pPr>
            <a:r>
              <a:rPr lang="en-US" sz="6484" b="1">
                <a:solidFill>
                  <a:srgbClr val="44B87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03.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00166" y="3179584"/>
            <a:ext cx="3577232" cy="49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28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CRUD Operations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0166" y="3895819"/>
            <a:ext cx="4332823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Implementation of Create, Read, Update, and Delete operations for efficient data management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 rot="-2700000">
            <a:off x="12976527" y="-2007942"/>
            <a:ext cx="3427797" cy="3422312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6327D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16570617" y="-1205923"/>
            <a:ext cx="1821187" cy="1818273"/>
            <a:chOff x="0" y="0"/>
            <a:chExt cx="6350000" cy="63398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44B875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3">
            <a:extLst>
              <a:ext uri="{FF2B5EF4-FFF2-40B4-BE49-F238E27FC236}">
                <a16:creationId xmlns:a16="http://schemas.microsoft.com/office/drawing/2014/main" id="{D02A0522-3037-0E95-F3AE-4119FB8E161A}"/>
              </a:ext>
            </a:extLst>
          </p:cNvPr>
          <p:cNvSpPr txBox="1"/>
          <p:nvPr/>
        </p:nvSpPr>
        <p:spPr>
          <a:xfrm>
            <a:off x="4169449" y="271325"/>
            <a:ext cx="9952951" cy="89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2"/>
              </a:lnSpc>
              <a:spcBef>
                <a:spcPct val="0"/>
              </a:spcBef>
            </a:pPr>
            <a:r>
              <a:rPr lang="en-US" sz="5400" b="1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C</a:t>
            </a:r>
            <a:r>
              <a:rPr lang="en-US" sz="2800">
                <a:solidFill>
                  <a:srgbClr val="000000"/>
                </a:solidFill>
                <a:latin typeface="Inter Semi-Bold"/>
                <a:ea typeface="Inter Semi-Bold"/>
                <a:sym typeface="Inter Semi-Bold"/>
              </a:rPr>
              <a:t>RUD</a:t>
            </a:r>
            <a:endParaRPr lang="en-US" sz="2800">
              <a:latin typeface="Calibri"/>
              <a:ea typeface="Inter Semi-Bold"/>
              <a:cs typeface="Calibr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1F3A49-09D7-6F3F-8323-AC93C20E50A0}"/>
              </a:ext>
            </a:extLst>
          </p:cNvPr>
          <p:cNvGrpSpPr/>
          <p:nvPr/>
        </p:nvGrpSpPr>
        <p:grpSpPr>
          <a:xfrm>
            <a:off x="81139" y="1379686"/>
            <a:ext cx="19386804" cy="7533403"/>
            <a:chOff x="69594" y="1726050"/>
            <a:chExt cx="19386804" cy="7533403"/>
          </a:xfrm>
        </p:grpSpPr>
        <p:pic>
          <p:nvPicPr>
            <p:cNvPr id="24" name="Picture 23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C2C8E888-F290-EB31-F3BD-2843A0ED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25" b="54973"/>
            <a:stretch/>
          </p:blipFill>
          <p:spPr>
            <a:xfrm>
              <a:off x="98013" y="2571173"/>
              <a:ext cx="9427518" cy="2578997"/>
            </a:xfrm>
            <a:prstGeom prst="rect">
              <a:avLst/>
            </a:prstGeom>
            <a:ln w="57150">
              <a:solidFill>
                <a:srgbClr val="4472C4"/>
              </a:solidFill>
            </a:ln>
          </p:spPr>
        </p:pic>
        <p:pic>
          <p:nvPicPr>
            <p:cNvPr id="29" name="Picture 28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26CDD819-806A-8939-6946-1255EE8D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9723" r="119" b="-131"/>
            <a:stretch/>
          </p:blipFill>
          <p:spPr>
            <a:xfrm>
              <a:off x="9339744" y="3695893"/>
              <a:ext cx="8838160" cy="2887218"/>
            </a:xfrm>
            <a:prstGeom prst="rect">
              <a:avLst/>
            </a:prstGeom>
            <a:ln w="57150">
              <a:solidFill>
                <a:srgbClr val="92D050"/>
              </a:solidFill>
            </a:ln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01933F-BE05-59CD-2718-68188553AD2E}"/>
                </a:ext>
              </a:extLst>
            </p:cNvPr>
            <p:cNvGrpSpPr/>
            <p:nvPr/>
          </p:nvGrpSpPr>
          <p:grpSpPr>
            <a:xfrm>
              <a:off x="69594" y="7328393"/>
              <a:ext cx="9814576" cy="994486"/>
              <a:chOff x="81141" y="6243120"/>
              <a:chExt cx="11556319" cy="1167667"/>
            </a:xfrm>
          </p:grpSpPr>
          <p:pic>
            <p:nvPicPr>
              <p:cNvPr id="27" name="Picture 26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ADA040D8-E5DB-07AB-61D6-1072D703B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-15" t="1330" r="1347" b="-2000"/>
              <a:stretch/>
            </p:blipFill>
            <p:spPr>
              <a:xfrm>
                <a:off x="81141" y="6243120"/>
                <a:ext cx="11556319" cy="1167667"/>
              </a:xfrm>
              <a:prstGeom prst="rect">
                <a:avLst/>
              </a:prstGeom>
              <a:ln w="571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BC5B47E-E4AB-9607-1F20-4AC0DD120F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6790" y="6246959"/>
                <a:ext cx="9947822" cy="22917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1069BD41-95B2-B09C-D755-46BCE03DF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4049" y="6958012"/>
                <a:ext cx="9932265" cy="204066"/>
              </a:xfrm>
              <a:prstGeom prst="rect">
                <a:avLst/>
              </a:prstGeom>
            </p:spPr>
          </p:pic>
        </p:grpSp>
        <p:pic>
          <p:nvPicPr>
            <p:cNvPr id="28" name="Picture 27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972968E7-F947-724E-21F3-AA131BF28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7381" y="8283863"/>
              <a:ext cx="10083511" cy="975590"/>
            </a:xfrm>
            <a:prstGeom prst="rect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36" name="TextBox 3">
              <a:extLst>
                <a:ext uri="{FF2B5EF4-FFF2-40B4-BE49-F238E27FC236}">
                  <a16:creationId xmlns:a16="http://schemas.microsoft.com/office/drawing/2014/main" id="{35799AE5-9EDC-257F-050F-90E229346BE7}"/>
                </a:ext>
              </a:extLst>
            </p:cNvPr>
            <p:cNvSpPr txBox="1"/>
            <p:nvPr/>
          </p:nvSpPr>
          <p:spPr>
            <a:xfrm>
              <a:off x="93902" y="6471233"/>
              <a:ext cx="3533679" cy="8073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22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000000"/>
                  </a:solidFill>
                  <a:latin typeface="Inter Semi-Bold"/>
                  <a:ea typeface="Inter Semi-Bold"/>
                  <a:sym typeface="Inter Semi-Bold"/>
                </a:rPr>
                <a:t>Insert Monitor</a:t>
              </a:r>
              <a:endParaRPr lang="en-US" sz="2800">
                <a:cs typeface="Calibri"/>
              </a:endParaRPr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7D908779-928F-1C0B-1D2D-2F57CDAFA38B}"/>
                </a:ext>
              </a:extLst>
            </p:cNvPr>
            <p:cNvSpPr txBox="1"/>
            <p:nvPr/>
          </p:nvSpPr>
          <p:spPr>
            <a:xfrm>
              <a:off x="15922719" y="7429505"/>
              <a:ext cx="3533679" cy="8073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22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000000"/>
                  </a:solidFill>
                  <a:latin typeface="Inter Semi-Bold"/>
                  <a:ea typeface="Inter Semi-Bold"/>
                  <a:sym typeface="Inter Semi-Bold"/>
                </a:rPr>
                <a:t>Insert Review</a:t>
              </a:r>
              <a:endParaRPr lang="en-US" sz="2800">
                <a:cs typeface="Calibri"/>
              </a:endParaRPr>
            </a:p>
          </p:txBody>
        </p:sp>
        <p:sp>
          <p:nvSpPr>
            <p:cNvPr id="38" name="TextBox 3">
              <a:extLst>
                <a:ext uri="{FF2B5EF4-FFF2-40B4-BE49-F238E27FC236}">
                  <a16:creationId xmlns:a16="http://schemas.microsoft.com/office/drawing/2014/main" id="{82AAAE0C-324E-FCE6-5953-381FACBD11F6}"/>
                </a:ext>
              </a:extLst>
            </p:cNvPr>
            <p:cNvSpPr txBox="1"/>
            <p:nvPr/>
          </p:nvSpPr>
          <p:spPr>
            <a:xfrm>
              <a:off x="93901" y="1726050"/>
              <a:ext cx="3533679" cy="8073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22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000000"/>
                  </a:solidFill>
                  <a:latin typeface="Inter Semi-Bold"/>
                  <a:ea typeface="Inter Semi-Bold"/>
                  <a:sym typeface="Inter Semi-Bold"/>
                </a:rPr>
                <a:t>Create Monitor</a:t>
              </a:r>
              <a:endParaRPr lang="en-US" sz="2800">
                <a:cs typeface="Calibri"/>
              </a:endParaRPr>
            </a:p>
          </p:txBody>
        </p:sp>
        <p:sp>
          <p:nvSpPr>
            <p:cNvPr id="39" name="TextBox 3">
              <a:extLst>
                <a:ext uri="{FF2B5EF4-FFF2-40B4-BE49-F238E27FC236}">
                  <a16:creationId xmlns:a16="http://schemas.microsoft.com/office/drawing/2014/main" id="{BA3A06AE-A36C-3FDD-B39D-8C2A756B670A}"/>
                </a:ext>
              </a:extLst>
            </p:cNvPr>
            <p:cNvSpPr txBox="1"/>
            <p:nvPr/>
          </p:nvSpPr>
          <p:spPr>
            <a:xfrm>
              <a:off x="15749537" y="2857505"/>
              <a:ext cx="3533679" cy="8073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522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000000"/>
                  </a:solidFill>
                  <a:latin typeface="Inter Semi-Bold"/>
                  <a:ea typeface="Inter Semi-Bold"/>
                  <a:sym typeface="Inter Semi-Bold"/>
                </a:rPr>
                <a:t>Create Review</a:t>
              </a:r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349</Words>
  <Application>Microsoft Office PowerPoint</Application>
  <PresentationFormat>Custom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Inter</vt:lpstr>
      <vt:lpstr>Inter Semi-Bold</vt:lpstr>
      <vt:lpstr>Poppins Light</vt:lpstr>
      <vt:lpstr>Arial</vt:lpstr>
      <vt:lpstr>Inter Bold</vt:lpstr>
      <vt:lpstr>Poppins Semi-Bold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Finance Presentation</dc:title>
  <cp:lastModifiedBy>Chi Diep</cp:lastModifiedBy>
  <cp:revision>3</cp:revision>
  <dcterms:created xsi:type="dcterms:W3CDTF">2006-08-16T00:00:00Z</dcterms:created>
  <dcterms:modified xsi:type="dcterms:W3CDTF">2025-07-02T20:21:57Z</dcterms:modified>
  <dc:identifier>DAGWgzAZOhU</dc:identifier>
</cp:coreProperties>
</file>